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3"/>
  </p:notesMasterIdLst>
  <p:sldIdLst>
    <p:sldId id="256" r:id="rId2"/>
    <p:sldId id="264" r:id="rId3"/>
    <p:sldId id="265" r:id="rId4"/>
    <p:sldId id="257" r:id="rId5"/>
    <p:sldId id="259" r:id="rId6"/>
    <p:sldId id="262" r:id="rId7"/>
    <p:sldId id="261" r:id="rId8"/>
    <p:sldId id="267" r:id="rId9"/>
    <p:sldId id="268" r:id="rId10"/>
    <p:sldId id="260" r:id="rId11"/>
    <p:sldId id="26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gner, Dennis" initials="WD" lastIdx="5" clrIdx="0">
    <p:extLst>
      <p:ext uri="{19B8F6BF-5375-455C-9EA6-DF929625EA0E}">
        <p15:presenceInfo xmlns:p15="http://schemas.microsoft.com/office/powerpoint/2012/main" userId="S-1-5-21-1343024091-1284227242-1417001333-17500" providerId="AD"/>
      </p:ext>
    </p:extLst>
  </p:cmAuthor>
  <p:cmAuthor id="2" name="Jessica Grizzle" initials="JG" lastIdx="14" clrIdx="1">
    <p:extLst>
      <p:ext uri="{19B8F6BF-5375-455C-9EA6-DF929625EA0E}">
        <p15:presenceInfo xmlns:p15="http://schemas.microsoft.com/office/powerpoint/2012/main" userId="S-1-5-21-700817679-1188664215-2034826476-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911" autoAdjust="0"/>
    <p:restoredTop sz="94660"/>
  </p:normalViewPr>
  <p:slideViewPr>
    <p:cSldViewPr snapToGrid="0">
      <p:cViewPr varScale="1">
        <p:scale>
          <a:sx n="111" d="100"/>
          <a:sy n="111" d="100"/>
        </p:scale>
        <p:origin x="1092" y="114"/>
      </p:cViewPr>
      <p:guideLst/>
    </p:cSldViewPr>
  </p:slideViewPr>
  <p:notesTextViewPr>
    <p:cViewPr>
      <p:scale>
        <a:sx n="1" d="1"/>
        <a:sy n="1" d="1"/>
      </p:scale>
      <p:origin x="0" y="0"/>
    </p:cViewPr>
  </p:notesTextViewPr>
  <p:notesViewPr>
    <p:cSldViewPr snapToGrid="0">
      <p:cViewPr varScale="1">
        <p:scale>
          <a:sx n="66" d="100"/>
          <a:sy n="66" d="100"/>
        </p:scale>
        <p:origin x="2280"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925038-C3F9-453D-BF16-44BBE1B025B2}" type="datetimeFigureOut">
              <a:rPr lang="en-US" smtClean="0"/>
              <a:t>1/27/2021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369907-868C-4264-8DC9-BD3807593A08}" type="slidenum">
              <a:rPr lang="en-US" smtClean="0"/>
              <a:t>‹#›</a:t>
            </a:fld>
            <a:endParaRPr lang="en-US"/>
          </a:p>
        </p:txBody>
      </p:sp>
    </p:spTree>
    <p:extLst>
      <p:ext uri="{BB962C8B-B14F-4D97-AF65-F5344CB8AC3E}">
        <p14:creationId xmlns:p14="http://schemas.microsoft.com/office/powerpoint/2010/main" val="4272637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25102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215B72A-8EA1-4CB9-96B7-D6ACF497CBCB}"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0484EB1C-77F8-4C7B-AFE2-5509A6D755BB}" type="slidenum">
              <a:rPr lang="en-US" smtClean="0"/>
              <a:t>‹#›</a:t>
            </a:fld>
            <a:endParaRPr lang="en-US"/>
          </a:p>
        </p:txBody>
      </p:sp>
    </p:spTree>
    <p:extLst>
      <p:ext uri="{BB962C8B-B14F-4D97-AF65-F5344CB8AC3E}">
        <p14:creationId xmlns:p14="http://schemas.microsoft.com/office/powerpoint/2010/main" val="307065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215B72A-8EA1-4CB9-96B7-D6ACF497CBCB}"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0484EB1C-77F8-4C7B-AFE2-5509A6D755BB}" type="slidenum">
              <a:rPr lang="en-US" smtClean="0"/>
              <a:t>‹#›</a:t>
            </a:fld>
            <a:endParaRPr lang="en-US"/>
          </a:p>
        </p:txBody>
      </p:sp>
    </p:spTree>
    <p:extLst>
      <p:ext uri="{BB962C8B-B14F-4D97-AF65-F5344CB8AC3E}">
        <p14:creationId xmlns:p14="http://schemas.microsoft.com/office/powerpoint/2010/main" val="2467565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215B72A-8EA1-4CB9-96B7-D6ACF497CBCB}"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0484EB1C-77F8-4C7B-AFE2-5509A6D755BB}"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33913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15B72A-8EA1-4CB9-96B7-D6ACF497CBCB}"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0484EB1C-77F8-4C7B-AFE2-5509A6D755BB}" type="slidenum">
              <a:rPr lang="en-US" smtClean="0"/>
              <a:t>‹#›</a:t>
            </a:fld>
            <a:endParaRPr lang="en-US"/>
          </a:p>
        </p:txBody>
      </p:sp>
    </p:spTree>
    <p:extLst>
      <p:ext uri="{BB962C8B-B14F-4D97-AF65-F5344CB8AC3E}">
        <p14:creationId xmlns:p14="http://schemas.microsoft.com/office/powerpoint/2010/main" val="1318076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215B72A-8EA1-4CB9-96B7-D6ACF497CBCB}" type="datetimeFigureOut">
              <a:rPr lang="en-US" smtClean="0"/>
              <a:t>1/27/2021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0484EB1C-77F8-4C7B-AFE2-5509A6D755BB}" type="slidenum">
              <a:rPr lang="en-US" smtClean="0"/>
              <a:t>‹#›</a:t>
            </a:fld>
            <a:endParaRPr lang="en-US"/>
          </a:p>
        </p:txBody>
      </p:sp>
    </p:spTree>
    <p:extLst>
      <p:ext uri="{BB962C8B-B14F-4D97-AF65-F5344CB8AC3E}">
        <p14:creationId xmlns:p14="http://schemas.microsoft.com/office/powerpoint/2010/main" val="2046948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215B72A-8EA1-4CB9-96B7-D6ACF497CBCB}" type="datetimeFigureOut">
              <a:rPr lang="en-US" smtClean="0"/>
              <a:t>1/27/2021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0484EB1C-77F8-4C7B-AFE2-5509A6D755BB}" type="slidenum">
              <a:rPr lang="en-US" smtClean="0"/>
              <a:t>‹#›</a:t>
            </a:fld>
            <a:endParaRPr lang="en-US"/>
          </a:p>
        </p:txBody>
      </p:sp>
    </p:spTree>
    <p:extLst>
      <p:ext uri="{BB962C8B-B14F-4D97-AF65-F5344CB8AC3E}">
        <p14:creationId xmlns:p14="http://schemas.microsoft.com/office/powerpoint/2010/main" val="3317830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15B72A-8EA1-4CB9-96B7-D6ACF497CBCB}"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0484EB1C-77F8-4C7B-AFE2-5509A6D755BB}" type="slidenum">
              <a:rPr lang="en-US" smtClean="0"/>
              <a:t>‹#›</a:t>
            </a:fld>
            <a:endParaRPr lang="en-US"/>
          </a:p>
        </p:txBody>
      </p:sp>
    </p:spTree>
    <p:extLst>
      <p:ext uri="{BB962C8B-B14F-4D97-AF65-F5344CB8AC3E}">
        <p14:creationId xmlns:p14="http://schemas.microsoft.com/office/powerpoint/2010/main" val="1927028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15B72A-8EA1-4CB9-96B7-D6ACF497CBCB}"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0484EB1C-77F8-4C7B-AFE2-5509A6D755BB}" type="slidenum">
              <a:rPr lang="en-US" smtClean="0"/>
              <a:t>‹#›</a:t>
            </a:fld>
            <a:endParaRPr lang="en-US"/>
          </a:p>
        </p:txBody>
      </p:sp>
    </p:spTree>
    <p:extLst>
      <p:ext uri="{BB962C8B-B14F-4D97-AF65-F5344CB8AC3E}">
        <p14:creationId xmlns:p14="http://schemas.microsoft.com/office/powerpoint/2010/main" val="1126261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215B72A-8EA1-4CB9-96B7-D6ACF497CBCB}"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0484EB1C-77F8-4C7B-AFE2-5509A6D755BB}" type="slidenum">
              <a:rPr lang="en-US" smtClean="0"/>
              <a:t>‹#›</a:t>
            </a:fld>
            <a:endParaRPr lang="en-US" dirty="0"/>
          </a:p>
        </p:txBody>
      </p:sp>
    </p:spTree>
    <p:extLst>
      <p:ext uri="{BB962C8B-B14F-4D97-AF65-F5344CB8AC3E}">
        <p14:creationId xmlns:p14="http://schemas.microsoft.com/office/powerpoint/2010/main" val="148987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15B72A-8EA1-4CB9-96B7-D6ACF497CBCB}"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0484EB1C-77F8-4C7B-AFE2-5509A6D755BB}" type="slidenum">
              <a:rPr lang="en-US" smtClean="0"/>
              <a:t>‹#›</a:t>
            </a:fld>
            <a:endParaRPr lang="en-US"/>
          </a:p>
        </p:txBody>
      </p:sp>
    </p:spTree>
    <p:extLst>
      <p:ext uri="{BB962C8B-B14F-4D97-AF65-F5344CB8AC3E}">
        <p14:creationId xmlns:p14="http://schemas.microsoft.com/office/powerpoint/2010/main" val="2638433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15B72A-8EA1-4CB9-96B7-D6ACF497CBCB}"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0484EB1C-77F8-4C7B-AFE2-5509A6D755BB}" type="slidenum">
              <a:rPr lang="en-US" smtClean="0"/>
              <a:t>‹#›</a:t>
            </a:fld>
            <a:endParaRPr lang="en-US"/>
          </a:p>
        </p:txBody>
      </p:sp>
    </p:spTree>
    <p:extLst>
      <p:ext uri="{BB962C8B-B14F-4D97-AF65-F5344CB8AC3E}">
        <p14:creationId xmlns:p14="http://schemas.microsoft.com/office/powerpoint/2010/main" val="3810542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15B72A-8EA1-4CB9-96B7-D6ACF497CBCB}" type="datetimeFigureOut">
              <a:rPr lang="en-US" smtClean="0"/>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0352540" y="295729"/>
            <a:ext cx="838199" cy="767687"/>
          </a:xfrm>
          <a:prstGeom prst="rect">
            <a:avLst/>
          </a:prstGeom>
        </p:spPr>
        <p:txBody>
          <a:bodyPr/>
          <a:lstStyle/>
          <a:p>
            <a:fld id="{0484EB1C-77F8-4C7B-AFE2-5509A6D755BB}" type="slidenum">
              <a:rPr lang="en-US" smtClean="0"/>
              <a:t>‹#›</a:t>
            </a:fld>
            <a:endParaRPr lang="en-US"/>
          </a:p>
        </p:txBody>
      </p:sp>
    </p:spTree>
    <p:extLst>
      <p:ext uri="{BB962C8B-B14F-4D97-AF65-F5344CB8AC3E}">
        <p14:creationId xmlns:p14="http://schemas.microsoft.com/office/powerpoint/2010/main" val="3397159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215B72A-8EA1-4CB9-96B7-D6ACF497CBCB}" type="datetimeFigureOut">
              <a:rPr lang="en-US" smtClean="0"/>
              <a:t>1/27/2021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a:xfrm>
            <a:off x="10352540" y="295729"/>
            <a:ext cx="838199" cy="767687"/>
          </a:xfrm>
          <a:prstGeom prst="rect">
            <a:avLst/>
          </a:prstGeom>
        </p:spPr>
        <p:txBody>
          <a:bodyPr/>
          <a:lstStyle/>
          <a:p>
            <a:fld id="{0484EB1C-77F8-4C7B-AFE2-5509A6D755BB}" type="slidenum">
              <a:rPr lang="en-US" smtClean="0"/>
              <a:t>‹#›</a:t>
            </a:fld>
            <a:endParaRPr lang="en-US"/>
          </a:p>
        </p:txBody>
      </p:sp>
    </p:spTree>
    <p:extLst>
      <p:ext uri="{BB962C8B-B14F-4D97-AF65-F5344CB8AC3E}">
        <p14:creationId xmlns:p14="http://schemas.microsoft.com/office/powerpoint/2010/main" val="2830361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215B72A-8EA1-4CB9-96B7-D6ACF497CBCB}" type="datetimeFigureOut">
              <a:rPr lang="en-US" smtClean="0"/>
              <a:t>1/27/2021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a:xfrm>
            <a:off x="10352540" y="295729"/>
            <a:ext cx="838199" cy="767687"/>
          </a:xfrm>
          <a:prstGeom prst="rect">
            <a:avLst/>
          </a:prstGeom>
        </p:spPr>
        <p:txBody>
          <a:bodyPr/>
          <a:lstStyle/>
          <a:p>
            <a:fld id="{0484EB1C-77F8-4C7B-AFE2-5509A6D755BB}" type="slidenum">
              <a:rPr lang="en-US" smtClean="0"/>
              <a:t>‹#›</a:t>
            </a:fld>
            <a:endParaRPr lang="en-US"/>
          </a:p>
        </p:txBody>
      </p:sp>
    </p:spTree>
    <p:extLst>
      <p:ext uri="{BB962C8B-B14F-4D97-AF65-F5344CB8AC3E}">
        <p14:creationId xmlns:p14="http://schemas.microsoft.com/office/powerpoint/2010/main" val="714925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C215B72A-8EA1-4CB9-96B7-D6ACF497CBCB}" type="datetimeFigureOut">
              <a:rPr lang="en-US" smtClean="0"/>
              <a:t>1/27/2021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a:xfrm>
            <a:off x="10352540" y="295729"/>
            <a:ext cx="838199" cy="767687"/>
          </a:xfrm>
          <a:prstGeom prst="rect">
            <a:avLst/>
          </a:prstGeom>
        </p:spPr>
        <p:txBody>
          <a:bodyPr/>
          <a:lstStyle/>
          <a:p>
            <a:fld id="{0484EB1C-77F8-4C7B-AFE2-5509A6D755BB}" type="slidenum">
              <a:rPr lang="en-US" smtClean="0"/>
              <a:t>‹#›</a:t>
            </a:fld>
            <a:endParaRPr lang="en-US"/>
          </a:p>
        </p:txBody>
      </p:sp>
    </p:spTree>
    <p:extLst>
      <p:ext uri="{BB962C8B-B14F-4D97-AF65-F5344CB8AC3E}">
        <p14:creationId xmlns:p14="http://schemas.microsoft.com/office/powerpoint/2010/main" val="4218511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215B72A-8EA1-4CB9-96B7-D6ACF497CBCB}"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0484EB1C-77F8-4C7B-AFE2-5509A6D755BB}" type="slidenum">
              <a:rPr lang="en-US" smtClean="0"/>
              <a:t>‹#›</a:t>
            </a:fld>
            <a:endParaRPr lang="en-US"/>
          </a:p>
        </p:txBody>
      </p:sp>
    </p:spTree>
    <p:extLst>
      <p:ext uri="{BB962C8B-B14F-4D97-AF65-F5344CB8AC3E}">
        <p14:creationId xmlns:p14="http://schemas.microsoft.com/office/powerpoint/2010/main" val="4291958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bg2">
                <a:shade val="69000"/>
                <a:hueMod val="108000"/>
                <a:satMod val="164000"/>
                <a:lumMod val="74000"/>
              </a:schemeClr>
              <a:schemeClr val="bg2">
                <a:tint val="96000"/>
                <a:hueMod val="88000"/>
                <a:satMod val="140000"/>
                <a:lumMod val="132000"/>
              </a:schemeClr>
            </a:duotone>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215B72A-8EA1-4CB9-96B7-D6ACF497CBCB}" type="datetimeFigureOut">
              <a:rPr lang="en-US" smtClean="0"/>
              <a:t>1/27/2021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Tree>
    <p:extLst>
      <p:ext uri="{BB962C8B-B14F-4D97-AF65-F5344CB8AC3E}">
        <p14:creationId xmlns:p14="http://schemas.microsoft.com/office/powerpoint/2010/main" val="1980718115"/>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1DD6B-292E-4B01-AA78-4BE727351463}"/>
              </a:ext>
            </a:extLst>
          </p:cNvPr>
          <p:cNvSpPr>
            <a:spLocks noGrp="1"/>
          </p:cNvSpPr>
          <p:nvPr>
            <p:ph type="ctrTitle"/>
          </p:nvPr>
        </p:nvSpPr>
        <p:spPr>
          <a:xfrm>
            <a:off x="1063315" y="878890"/>
            <a:ext cx="10065370" cy="1758973"/>
          </a:xfrm>
        </p:spPr>
        <p:txBody>
          <a:bodyPr/>
          <a:lstStyle/>
          <a:p>
            <a:pPr algn="ctr"/>
            <a:r>
              <a:rPr lang="en-US" sz="4800" dirty="0"/>
              <a:t>Using Root Cause Analysis  in Aviation Security</a:t>
            </a:r>
          </a:p>
        </p:txBody>
      </p:sp>
      <p:pic>
        <p:nvPicPr>
          <p:cNvPr id="4" name="Picture 3">
            <a:extLst>
              <a:ext uri="{FF2B5EF4-FFF2-40B4-BE49-F238E27FC236}">
                <a16:creationId xmlns:a16="http://schemas.microsoft.com/office/drawing/2014/main" id="{4199A019-9418-48D1-ADB1-9484C709EB6B}"/>
              </a:ext>
            </a:extLst>
          </p:cNvPr>
          <p:cNvPicPr>
            <a:picLocks noChangeAspect="1"/>
          </p:cNvPicPr>
          <p:nvPr/>
        </p:nvPicPr>
        <p:blipFill>
          <a:blip r:embed="rId2"/>
          <a:stretch>
            <a:fillRect/>
          </a:stretch>
        </p:blipFill>
        <p:spPr>
          <a:xfrm>
            <a:off x="3532329" y="2892134"/>
            <a:ext cx="5127342" cy="3419892"/>
          </a:xfrm>
          <a:prstGeom prst="rect">
            <a:avLst/>
          </a:prstGeom>
        </p:spPr>
      </p:pic>
    </p:spTree>
    <p:extLst>
      <p:ext uri="{BB962C8B-B14F-4D97-AF65-F5344CB8AC3E}">
        <p14:creationId xmlns:p14="http://schemas.microsoft.com/office/powerpoint/2010/main" val="1734773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57622-1DE9-4005-9EF6-0741C798BCF5}"/>
              </a:ext>
            </a:extLst>
          </p:cNvPr>
          <p:cNvSpPr>
            <a:spLocks noGrp="1"/>
          </p:cNvSpPr>
          <p:nvPr>
            <p:ph type="title"/>
          </p:nvPr>
        </p:nvSpPr>
        <p:spPr>
          <a:xfrm>
            <a:off x="646111" y="452718"/>
            <a:ext cx="11189899" cy="1400530"/>
          </a:xfrm>
        </p:spPr>
        <p:txBody>
          <a:bodyPr/>
          <a:lstStyle/>
          <a:p>
            <a:r>
              <a:rPr lang="en-US" dirty="0" smtClean="0"/>
              <a:t>Best Practices </a:t>
            </a:r>
            <a:r>
              <a:rPr lang="en-US" dirty="0"/>
              <a:t>for an Effective RCA</a:t>
            </a:r>
          </a:p>
        </p:txBody>
      </p:sp>
      <p:sp>
        <p:nvSpPr>
          <p:cNvPr id="3" name="Content Placeholder 2">
            <a:extLst>
              <a:ext uri="{FF2B5EF4-FFF2-40B4-BE49-F238E27FC236}">
                <a16:creationId xmlns:a16="http://schemas.microsoft.com/office/drawing/2014/main" id="{9DF8C6E9-4727-4131-A8B1-722E629D6BE8}"/>
              </a:ext>
            </a:extLst>
          </p:cNvPr>
          <p:cNvSpPr>
            <a:spLocks noGrp="1"/>
          </p:cNvSpPr>
          <p:nvPr>
            <p:ph idx="1"/>
          </p:nvPr>
        </p:nvSpPr>
        <p:spPr>
          <a:xfrm>
            <a:off x="646111" y="1972514"/>
            <a:ext cx="7435918" cy="4756950"/>
          </a:xfrm>
        </p:spPr>
        <p:txBody>
          <a:bodyPr>
            <a:normAutofit fontScale="85000" lnSpcReduction="20000"/>
          </a:bodyPr>
          <a:lstStyle/>
          <a:p>
            <a:pPr lvl="0">
              <a:spcAft>
                <a:spcPts val="600"/>
              </a:spcAft>
            </a:pPr>
            <a:r>
              <a:rPr lang="en-US" b="1" dirty="0"/>
              <a:t>Make RCA a strong part of your organizational </a:t>
            </a:r>
            <a:r>
              <a:rPr lang="en-US" b="1" dirty="0" smtClean="0"/>
              <a:t>culture – </a:t>
            </a:r>
            <a:r>
              <a:rPr lang="en-US" dirty="0"/>
              <a:t>Organizations that value RCA conduct more effective RCAs </a:t>
            </a:r>
          </a:p>
          <a:p>
            <a:pPr lvl="0">
              <a:spcAft>
                <a:spcPts val="600"/>
              </a:spcAft>
            </a:pPr>
            <a:r>
              <a:rPr lang="en-US" b="1" dirty="0"/>
              <a:t>Conduct RCA as a </a:t>
            </a:r>
            <a:r>
              <a:rPr lang="en-US" b="1" dirty="0" smtClean="0"/>
              <a:t>team – </a:t>
            </a:r>
            <a:r>
              <a:rPr lang="en-US" dirty="0"/>
              <a:t>Team interaction facilitates brainstorming and collaborative </a:t>
            </a:r>
            <a:r>
              <a:rPr lang="en-US" dirty="0" smtClean="0"/>
              <a:t>discussion, </a:t>
            </a:r>
            <a:r>
              <a:rPr lang="en-US" dirty="0"/>
              <a:t>allowing for unique ideas and insights to emerge </a:t>
            </a:r>
          </a:p>
          <a:p>
            <a:pPr>
              <a:spcAft>
                <a:spcPts val="600"/>
              </a:spcAft>
            </a:pPr>
            <a:r>
              <a:rPr lang="en-US" b="1" dirty="0"/>
              <a:t>Include diverse </a:t>
            </a:r>
            <a:r>
              <a:rPr lang="en-US" b="1" dirty="0" smtClean="0"/>
              <a:t>perspect</a:t>
            </a:r>
            <a:r>
              <a:rPr lang="en-US" b="1" i="1" dirty="0" smtClean="0"/>
              <a:t>ives</a:t>
            </a:r>
            <a:r>
              <a:rPr lang="en-US" b="1" dirty="0"/>
              <a:t> </a:t>
            </a:r>
            <a:r>
              <a:rPr lang="en-US" b="1" dirty="0" smtClean="0"/>
              <a:t>–</a:t>
            </a:r>
            <a:r>
              <a:rPr lang="en-US" b="1" dirty="0" smtClean="0"/>
              <a:t> </a:t>
            </a:r>
            <a:r>
              <a:rPr lang="en-US" dirty="0"/>
              <a:t>Synthesizing different perspectives results in a more complete understanding of the problem</a:t>
            </a:r>
          </a:p>
          <a:p>
            <a:pPr lvl="0">
              <a:spcAft>
                <a:spcPts val="600"/>
              </a:spcAft>
            </a:pPr>
            <a:r>
              <a:rPr lang="en-US" b="1" dirty="0"/>
              <a:t>Examine all aspects of the </a:t>
            </a:r>
            <a:r>
              <a:rPr lang="en-US" b="1" dirty="0" smtClean="0"/>
              <a:t>problem – </a:t>
            </a:r>
            <a:r>
              <a:rPr lang="en-US" dirty="0"/>
              <a:t>Taking a holistic approach is particularly critical for problems generated in complex systems, as they are shaped by the entire </a:t>
            </a:r>
            <a:r>
              <a:rPr lang="en-US" dirty="0" smtClean="0"/>
              <a:t>system</a:t>
            </a:r>
            <a:endParaRPr lang="en-US" dirty="0"/>
          </a:p>
          <a:p>
            <a:pPr>
              <a:spcAft>
                <a:spcPts val="600"/>
              </a:spcAft>
            </a:pPr>
            <a:r>
              <a:rPr lang="en-US" b="1" dirty="0"/>
              <a:t>Expect iterations in </a:t>
            </a:r>
            <a:r>
              <a:rPr lang="en-US" b="1" dirty="0" smtClean="0"/>
              <a:t>RCA – </a:t>
            </a:r>
            <a:r>
              <a:rPr lang="en-US" dirty="0"/>
              <a:t>RCA is a continuous learning process; evolving knowledge of the problem may require repetition of some steps and refinement of earlier insights</a:t>
            </a:r>
          </a:p>
          <a:p>
            <a:r>
              <a:rPr lang="en-US" b="1" dirty="0"/>
              <a:t>Familiarize </a:t>
            </a:r>
            <a:r>
              <a:rPr lang="en-US" b="1" dirty="0" smtClean="0"/>
              <a:t>the RCA </a:t>
            </a:r>
            <a:r>
              <a:rPr lang="en-US" b="1" dirty="0"/>
              <a:t>team with key concepts and steps of </a:t>
            </a:r>
            <a:r>
              <a:rPr lang="en-US" b="1" dirty="0" smtClean="0"/>
              <a:t>the selected </a:t>
            </a:r>
            <a:r>
              <a:rPr lang="en-US" b="1" dirty="0"/>
              <a:t>RCA </a:t>
            </a:r>
            <a:r>
              <a:rPr lang="en-US" b="1" dirty="0" smtClean="0"/>
              <a:t>method – </a:t>
            </a:r>
            <a:r>
              <a:rPr lang="en-US" dirty="0" smtClean="0"/>
              <a:t> </a:t>
            </a:r>
            <a:r>
              <a:rPr lang="en-US" dirty="0" smtClean="0"/>
              <a:t>Knowledge </a:t>
            </a:r>
            <a:r>
              <a:rPr lang="en-US" dirty="0"/>
              <a:t>of the process will improve the efficiency and effectiveness of RCA activities</a:t>
            </a:r>
          </a:p>
        </p:txBody>
      </p:sp>
      <p:pic>
        <p:nvPicPr>
          <p:cNvPr id="6" name="Picture 5">
            <a:extLst>
              <a:ext uri="{FF2B5EF4-FFF2-40B4-BE49-F238E27FC236}">
                <a16:creationId xmlns:a16="http://schemas.microsoft.com/office/drawing/2014/main" id="{B33C6400-2548-4C9C-A757-AC0869830699}"/>
              </a:ext>
            </a:extLst>
          </p:cNvPr>
          <p:cNvPicPr>
            <a:picLocks noChangeAspect="1"/>
          </p:cNvPicPr>
          <p:nvPr/>
        </p:nvPicPr>
        <p:blipFill>
          <a:blip r:embed="rId2"/>
          <a:stretch>
            <a:fillRect/>
          </a:stretch>
        </p:blipFill>
        <p:spPr>
          <a:xfrm>
            <a:off x="8265657" y="2512305"/>
            <a:ext cx="3570353" cy="2849731"/>
          </a:xfrm>
          <a:prstGeom prst="rect">
            <a:avLst/>
          </a:prstGeom>
        </p:spPr>
      </p:pic>
    </p:spTree>
    <p:extLst>
      <p:ext uri="{BB962C8B-B14F-4D97-AF65-F5344CB8AC3E}">
        <p14:creationId xmlns:p14="http://schemas.microsoft.com/office/powerpoint/2010/main" val="3593428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1103312" y="2052918"/>
            <a:ext cx="10257677" cy="3522259"/>
          </a:xfrm>
        </p:spPr>
        <p:txBody>
          <a:bodyPr>
            <a:normAutofit/>
          </a:bodyPr>
          <a:lstStyle/>
          <a:p>
            <a:r>
              <a:rPr lang="en-US" dirty="0"/>
              <a:t>Ad hoc and simplistic problem-solving efforts will result in superficial assessment of complex security </a:t>
            </a:r>
            <a:r>
              <a:rPr lang="en-US" dirty="0" smtClean="0"/>
              <a:t>problems</a:t>
            </a:r>
            <a:endParaRPr lang="en-US" dirty="0"/>
          </a:p>
          <a:p>
            <a:r>
              <a:rPr lang="en-US" dirty="0"/>
              <a:t>RCA ensures a systematic and comprehensive approach to examining a problem </a:t>
            </a:r>
          </a:p>
          <a:p>
            <a:r>
              <a:rPr lang="en-US" dirty="0"/>
              <a:t>Effective RCA requires cultural commitment, proper </a:t>
            </a:r>
            <a:r>
              <a:rPr lang="en-US" dirty="0" smtClean="0"/>
              <a:t>planning, </a:t>
            </a:r>
            <a:r>
              <a:rPr lang="en-US" dirty="0"/>
              <a:t>and team work with participation from across the airport community</a:t>
            </a:r>
          </a:p>
          <a:p>
            <a:r>
              <a:rPr lang="en-US" dirty="0"/>
              <a:t>RCA results can ensure mitigation strategies are targeting the true root cause(s) so that lasting solutions are implemented</a:t>
            </a:r>
          </a:p>
          <a:p>
            <a:endParaRPr lang="en-US" dirty="0"/>
          </a:p>
          <a:p>
            <a:endParaRPr lang="en-US" dirty="0"/>
          </a:p>
        </p:txBody>
      </p:sp>
      <p:sp>
        <p:nvSpPr>
          <p:cNvPr id="4" name="TextBox 3">
            <a:extLst>
              <a:ext uri="{FF2B5EF4-FFF2-40B4-BE49-F238E27FC236}">
                <a16:creationId xmlns:a16="http://schemas.microsoft.com/office/drawing/2014/main" id="{CC37FA83-622B-4153-A81B-7BCEECC8B22B}"/>
              </a:ext>
            </a:extLst>
          </p:cNvPr>
          <p:cNvSpPr txBox="1"/>
          <p:nvPr/>
        </p:nvSpPr>
        <p:spPr>
          <a:xfrm>
            <a:off x="1145219" y="6063449"/>
            <a:ext cx="8833282" cy="646331"/>
          </a:xfrm>
          <a:prstGeom prst="rect">
            <a:avLst/>
          </a:prstGeom>
          <a:noFill/>
        </p:spPr>
        <p:txBody>
          <a:bodyPr wrap="square" rtlCol="0">
            <a:spAutoFit/>
          </a:bodyPr>
          <a:lstStyle/>
          <a:p>
            <a:r>
              <a:rPr lang="en-US" dirty="0"/>
              <a:t>*</a:t>
            </a:r>
            <a:r>
              <a:rPr lang="en-US" sz="1100" dirty="0"/>
              <a:t>Pictures are provided by </a:t>
            </a:r>
            <a:r>
              <a:rPr lang="en-US" sz="1100" i="1" dirty="0"/>
              <a:t>Pexels</a:t>
            </a:r>
            <a:r>
              <a:rPr lang="en-US" sz="1100" dirty="0"/>
              <a:t>, and licensed for use without </a:t>
            </a:r>
            <a:r>
              <a:rPr lang="en-US" sz="1100" dirty="0" smtClean="0"/>
              <a:t>attribution</a:t>
            </a:r>
            <a:endParaRPr lang="en-US" sz="1100" dirty="0"/>
          </a:p>
          <a:p>
            <a:endParaRPr lang="en-US" dirty="0"/>
          </a:p>
        </p:txBody>
      </p:sp>
    </p:spTree>
    <p:extLst>
      <p:ext uri="{BB962C8B-B14F-4D97-AF65-F5344CB8AC3E}">
        <p14:creationId xmlns:p14="http://schemas.microsoft.com/office/powerpoint/2010/main" val="1960567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804672"/>
            <a:ext cx="9723184" cy="5443727"/>
          </a:xfrm>
        </p:spPr>
        <p:txBody>
          <a:bodyPr>
            <a:normAutofit/>
          </a:bodyPr>
          <a:lstStyle/>
          <a:p>
            <a:pPr marL="0" indent="0">
              <a:buNone/>
            </a:pPr>
            <a:r>
              <a:rPr lang="en-US" sz="3200" i="1" dirty="0" smtClean="0"/>
              <a:t>The purpose of this presentation is to provide </a:t>
            </a:r>
            <a:r>
              <a:rPr lang="en-US" sz="3200" i="1" dirty="0"/>
              <a:t>a</a:t>
            </a:r>
            <a:r>
              <a:rPr lang="en-US" sz="3200" i="1" dirty="0" smtClean="0"/>
              <a:t>irport leadership with </a:t>
            </a:r>
            <a:r>
              <a:rPr lang="en-US" sz="3200" i="1" dirty="0"/>
              <a:t>an overview </a:t>
            </a:r>
            <a:r>
              <a:rPr lang="en-US" sz="3200" i="1" dirty="0" smtClean="0"/>
              <a:t>of </a:t>
            </a:r>
            <a:r>
              <a:rPr lang="en-US" sz="3200" i="1" dirty="0"/>
              <a:t>Root Cause Analysis (RCA) and its benefits to Airport Security </a:t>
            </a:r>
            <a:r>
              <a:rPr lang="en-US" sz="3200" i="1" dirty="0" smtClean="0"/>
              <a:t>Operations.</a:t>
            </a:r>
          </a:p>
          <a:p>
            <a:pPr marL="0" indent="0">
              <a:buNone/>
            </a:pPr>
            <a:endParaRPr lang="en-US" sz="3200" dirty="0"/>
          </a:p>
          <a:p>
            <a:pPr marL="0" indent="0">
              <a:buNone/>
            </a:pPr>
            <a:r>
              <a:rPr lang="en-US" sz="3200" i="1" dirty="0" smtClean="0"/>
              <a:t>This document is meant to serve as a </a:t>
            </a:r>
            <a:r>
              <a:rPr lang="en-US" sz="3200" i="1" dirty="0" smtClean="0"/>
              <a:t>template, </a:t>
            </a:r>
            <a:r>
              <a:rPr lang="en-US" sz="3200" i="1" dirty="0" smtClean="0"/>
              <a:t>and should be modified as needed for your airport’s specific use. </a:t>
            </a:r>
            <a:endParaRPr lang="en-US" sz="3200" i="1" dirty="0"/>
          </a:p>
        </p:txBody>
      </p:sp>
    </p:spTree>
    <p:extLst>
      <p:ext uri="{BB962C8B-B14F-4D97-AF65-F5344CB8AC3E}">
        <p14:creationId xmlns:p14="http://schemas.microsoft.com/office/powerpoint/2010/main" val="856979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61596"/>
            <a:ext cx="9404723" cy="1400530"/>
          </a:xfrm>
        </p:spPr>
        <p:txBody>
          <a:bodyPr/>
          <a:lstStyle/>
          <a:p>
            <a:r>
              <a:rPr lang="en-US" dirty="0"/>
              <a:t>Agenda</a:t>
            </a:r>
          </a:p>
        </p:txBody>
      </p:sp>
      <p:sp>
        <p:nvSpPr>
          <p:cNvPr id="3" name="Content Placeholder 2"/>
          <p:cNvSpPr>
            <a:spLocks noGrp="1"/>
          </p:cNvSpPr>
          <p:nvPr>
            <p:ph idx="1"/>
          </p:nvPr>
        </p:nvSpPr>
        <p:spPr/>
        <p:txBody>
          <a:bodyPr/>
          <a:lstStyle/>
          <a:p>
            <a:r>
              <a:rPr lang="en-US" dirty="0"/>
              <a:t>Challenges of Problem Solving in Aviation Security</a:t>
            </a:r>
          </a:p>
          <a:p>
            <a:r>
              <a:rPr lang="en-US" dirty="0"/>
              <a:t>What is RCA?</a:t>
            </a:r>
          </a:p>
          <a:p>
            <a:r>
              <a:rPr lang="en-US" dirty="0"/>
              <a:t>When to Conduct RCA</a:t>
            </a:r>
          </a:p>
          <a:p>
            <a:r>
              <a:rPr lang="en-US" dirty="0"/>
              <a:t>Benefits of Effective RCA</a:t>
            </a:r>
          </a:p>
          <a:p>
            <a:r>
              <a:rPr lang="en-US" dirty="0"/>
              <a:t>Who </a:t>
            </a:r>
            <a:r>
              <a:rPr lang="en-US" dirty="0" smtClean="0"/>
              <a:t>Should </a:t>
            </a:r>
            <a:r>
              <a:rPr lang="en-US" dirty="0"/>
              <a:t>Participate in an RCA?</a:t>
            </a:r>
          </a:p>
          <a:p>
            <a:r>
              <a:rPr lang="en-US" dirty="0"/>
              <a:t>How to Plan for an RCA</a:t>
            </a:r>
          </a:p>
          <a:p>
            <a:r>
              <a:rPr lang="en-US" dirty="0" smtClean="0"/>
              <a:t>Best </a:t>
            </a:r>
            <a:r>
              <a:rPr lang="en-US" dirty="0"/>
              <a:t>Practices for an Effective RCA</a:t>
            </a:r>
          </a:p>
          <a:p>
            <a:r>
              <a:rPr lang="en-US" dirty="0"/>
              <a:t>Conclusion</a:t>
            </a:r>
          </a:p>
          <a:p>
            <a:endParaRPr lang="en-US" dirty="0"/>
          </a:p>
          <a:p>
            <a:endParaRPr lang="en-US" dirty="0"/>
          </a:p>
        </p:txBody>
      </p:sp>
    </p:spTree>
    <p:extLst>
      <p:ext uri="{BB962C8B-B14F-4D97-AF65-F5344CB8AC3E}">
        <p14:creationId xmlns:p14="http://schemas.microsoft.com/office/powerpoint/2010/main" val="1057065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9BFE7-000F-47BF-A237-4C789F1FC450}"/>
              </a:ext>
            </a:extLst>
          </p:cNvPr>
          <p:cNvSpPr>
            <a:spLocks noGrp="1"/>
          </p:cNvSpPr>
          <p:nvPr>
            <p:ph type="title"/>
          </p:nvPr>
        </p:nvSpPr>
        <p:spPr/>
        <p:txBody>
          <a:bodyPr/>
          <a:lstStyle/>
          <a:p>
            <a:r>
              <a:rPr lang="en-US" dirty="0"/>
              <a:t>Challenges of </a:t>
            </a:r>
            <a:r>
              <a:rPr lang="en-US" dirty="0" smtClean="0"/>
              <a:t>Problem Solving </a:t>
            </a:r>
            <a:r>
              <a:rPr lang="en-US" dirty="0"/>
              <a:t>in Aviation Security</a:t>
            </a:r>
          </a:p>
        </p:txBody>
      </p:sp>
      <p:sp>
        <p:nvSpPr>
          <p:cNvPr id="3" name="Content Placeholder 2">
            <a:extLst>
              <a:ext uri="{FF2B5EF4-FFF2-40B4-BE49-F238E27FC236}">
                <a16:creationId xmlns:a16="http://schemas.microsoft.com/office/drawing/2014/main" id="{1155D283-9559-48ED-8217-61CDF89DF986}"/>
              </a:ext>
            </a:extLst>
          </p:cNvPr>
          <p:cNvSpPr>
            <a:spLocks noGrp="1"/>
          </p:cNvSpPr>
          <p:nvPr>
            <p:ph idx="1"/>
          </p:nvPr>
        </p:nvSpPr>
        <p:spPr>
          <a:xfrm>
            <a:off x="708254" y="2061796"/>
            <a:ext cx="7650742" cy="4195481"/>
          </a:xfrm>
        </p:spPr>
        <p:txBody>
          <a:bodyPr>
            <a:normAutofit lnSpcReduction="10000"/>
          </a:bodyPr>
          <a:lstStyle/>
          <a:p>
            <a:r>
              <a:rPr lang="en-US" dirty="0"/>
              <a:t>Aviation </a:t>
            </a:r>
            <a:r>
              <a:rPr lang="en-US" dirty="0" smtClean="0"/>
              <a:t>security </a:t>
            </a:r>
            <a:r>
              <a:rPr lang="en-US" dirty="0"/>
              <a:t>is a complex </a:t>
            </a:r>
            <a:r>
              <a:rPr lang="en-US" dirty="0" smtClean="0"/>
              <a:t>system with </a:t>
            </a:r>
            <a:r>
              <a:rPr lang="en-US" dirty="0"/>
              <a:t>issues </a:t>
            </a:r>
            <a:r>
              <a:rPr lang="en-US" dirty="0" smtClean="0"/>
              <a:t>shaped </a:t>
            </a:r>
            <a:r>
              <a:rPr lang="en-US" dirty="0"/>
              <a:t>by an extensive web of relationships and </a:t>
            </a:r>
            <a:r>
              <a:rPr lang="en-US" dirty="0" smtClean="0"/>
              <a:t>interactions</a:t>
            </a:r>
          </a:p>
          <a:p>
            <a:r>
              <a:rPr lang="en-US" dirty="0" smtClean="0"/>
              <a:t>Problems in complex systems are difficult to solve using intuition, general </a:t>
            </a:r>
            <a:r>
              <a:rPr lang="en-US" dirty="0" smtClean="0"/>
              <a:t>knowledge, </a:t>
            </a:r>
            <a:r>
              <a:rPr lang="en-US" dirty="0" smtClean="0"/>
              <a:t>or anecdotal observation </a:t>
            </a:r>
          </a:p>
          <a:p>
            <a:r>
              <a:rPr lang="en-US" dirty="0" smtClean="0"/>
              <a:t>Without </a:t>
            </a:r>
            <a:r>
              <a:rPr lang="en-US" dirty="0"/>
              <a:t>a comprehensive and rigorous analysis of the problem:</a:t>
            </a:r>
          </a:p>
          <a:p>
            <a:pPr lvl="1"/>
            <a:r>
              <a:rPr lang="en-US" dirty="0"/>
              <a:t>Solutions may address superficial symptoms rather than the source of the problem</a:t>
            </a:r>
          </a:p>
          <a:p>
            <a:pPr lvl="1"/>
            <a:r>
              <a:rPr lang="en-US" dirty="0"/>
              <a:t>Response strategies may provide partial, </a:t>
            </a:r>
            <a:r>
              <a:rPr lang="en-US" dirty="0" smtClean="0"/>
              <a:t>temporary, </a:t>
            </a:r>
            <a:r>
              <a:rPr lang="en-US" dirty="0"/>
              <a:t>or inefficient </a:t>
            </a:r>
            <a:r>
              <a:rPr lang="en-US" dirty="0" smtClean="0"/>
              <a:t>solutions, which can lead </a:t>
            </a:r>
            <a:r>
              <a:rPr lang="en-US" dirty="0"/>
              <a:t>to serious consequences</a:t>
            </a:r>
          </a:p>
          <a:p>
            <a:pPr lvl="1"/>
            <a:r>
              <a:rPr lang="en-US" dirty="0"/>
              <a:t>The same or similar issue(s) may persist or repeat</a:t>
            </a:r>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D53DAECD-00DF-47BB-9DB6-ABBA0B2587FF}"/>
              </a:ext>
            </a:extLst>
          </p:cNvPr>
          <p:cNvPicPr>
            <a:picLocks noChangeAspect="1"/>
          </p:cNvPicPr>
          <p:nvPr/>
        </p:nvPicPr>
        <p:blipFill>
          <a:blip r:embed="rId2"/>
          <a:stretch>
            <a:fillRect/>
          </a:stretch>
        </p:blipFill>
        <p:spPr>
          <a:xfrm>
            <a:off x="8185213" y="2672181"/>
            <a:ext cx="3552460" cy="2363645"/>
          </a:xfrm>
          <a:prstGeom prst="rect">
            <a:avLst/>
          </a:prstGeom>
        </p:spPr>
      </p:pic>
    </p:spTree>
    <p:extLst>
      <p:ext uri="{BB962C8B-B14F-4D97-AF65-F5344CB8AC3E}">
        <p14:creationId xmlns:p14="http://schemas.microsoft.com/office/powerpoint/2010/main" val="4116727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E710F-1624-4BCC-8FB3-45D7FC9A0F1D}"/>
              </a:ext>
            </a:extLst>
          </p:cNvPr>
          <p:cNvSpPr>
            <a:spLocks noGrp="1"/>
          </p:cNvSpPr>
          <p:nvPr>
            <p:ph type="title"/>
          </p:nvPr>
        </p:nvSpPr>
        <p:spPr/>
        <p:txBody>
          <a:bodyPr/>
          <a:lstStyle/>
          <a:p>
            <a:r>
              <a:rPr lang="en-US" dirty="0"/>
              <a:t>What is Root Cause Analysis (RCA)?</a:t>
            </a:r>
          </a:p>
        </p:txBody>
      </p:sp>
      <p:sp>
        <p:nvSpPr>
          <p:cNvPr id="3" name="Content Placeholder 2">
            <a:extLst>
              <a:ext uri="{FF2B5EF4-FFF2-40B4-BE49-F238E27FC236}">
                <a16:creationId xmlns:a16="http://schemas.microsoft.com/office/drawing/2014/main" id="{31082733-94C8-4014-9A7F-F2428764DB4E}"/>
              </a:ext>
            </a:extLst>
          </p:cNvPr>
          <p:cNvSpPr>
            <a:spLocks noGrp="1"/>
          </p:cNvSpPr>
          <p:nvPr>
            <p:ph idx="1"/>
          </p:nvPr>
        </p:nvSpPr>
        <p:spPr>
          <a:xfrm>
            <a:off x="985682" y="1541800"/>
            <a:ext cx="7073022" cy="4863482"/>
          </a:xfrm>
        </p:spPr>
        <p:txBody>
          <a:bodyPr>
            <a:normAutofit/>
          </a:bodyPr>
          <a:lstStyle/>
          <a:p>
            <a:r>
              <a:rPr lang="en-US" dirty="0"/>
              <a:t>RCA is any systematic approach used to identify the root causes of problems </a:t>
            </a:r>
          </a:p>
          <a:p>
            <a:r>
              <a:rPr lang="en-US" dirty="0"/>
              <a:t>A root cause is the most fundamental cause of an undesired event, behavior, or outcome that needs to be eliminated to prevent recurrence of the associated problems. There may be multiple root causes for a single problem</a:t>
            </a:r>
          </a:p>
          <a:p>
            <a:r>
              <a:rPr lang="en-US" dirty="0"/>
              <a:t>There is no single RCA methodology applicable to or proven effective for all problem types and domains</a:t>
            </a:r>
          </a:p>
          <a:p>
            <a:r>
              <a:rPr lang="en-US" dirty="0"/>
              <a:t>RCA results do not directly lead to solutions, but inform mitigation efforts</a:t>
            </a:r>
          </a:p>
        </p:txBody>
      </p:sp>
      <p:pic>
        <p:nvPicPr>
          <p:cNvPr id="4" name="Picture 3">
            <a:extLst>
              <a:ext uri="{FF2B5EF4-FFF2-40B4-BE49-F238E27FC236}">
                <a16:creationId xmlns:a16="http://schemas.microsoft.com/office/drawing/2014/main" id="{DBEAFE22-608C-4BBF-8DDF-0AEB9E95DCCA}"/>
              </a:ext>
            </a:extLst>
          </p:cNvPr>
          <p:cNvPicPr>
            <a:picLocks noChangeAspect="1"/>
          </p:cNvPicPr>
          <p:nvPr/>
        </p:nvPicPr>
        <p:blipFill>
          <a:blip r:embed="rId2"/>
          <a:stretch>
            <a:fillRect/>
          </a:stretch>
        </p:blipFill>
        <p:spPr>
          <a:xfrm>
            <a:off x="8398275" y="1853249"/>
            <a:ext cx="3481895" cy="3241540"/>
          </a:xfrm>
          <a:prstGeom prst="rect">
            <a:avLst/>
          </a:prstGeom>
        </p:spPr>
      </p:pic>
    </p:spTree>
    <p:extLst>
      <p:ext uri="{BB962C8B-B14F-4D97-AF65-F5344CB8AC3E}">
        <p14:creationId xmlns:p14="http://schemas.microsoft.com/office/powerpoint/2010/main" val="2484586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1AB1D-927B-4ECD-99BB-AE809A9B3A57}"/>
              </a:ext>
            </a:extLst>
          </p:cNvPr>
          <p:cNvSpPr>
            <a:spLocks noGrp="1"/>
          </p:cNvSpPr>
          <p:nvPr>
            <p:ph type="title"/>
          </p:nvPr>
        </p:nvSpPr>
        <p:spPr/>
        <p:txBody>
          <a:bodyPr/>
          <a:lstStyle/>
          <a:p>
            <a:r>
              <a:rPr lang="en-US" dirty="0"/>
              <a:t>When to Conduct RCA</a:t>
            </a:r>
          </a:p>
        </p:txBody>
      </p:sp>
      <p:sp>
        <p:nvSpPr>
          <p:cNvPr id="3" name="Content Placeholder 2">
            <a:extLst>
              <a:ext uri="{FF2B5EF4-FFF2-40B4-BE49-F238E27FC236}">
                <a16:creationId xmlns:a16="http://schemas.microsoft.com/office/drawing/2014/main" id="{2CAFBB25-0A8B-4E75-A200-646F52585A2E}"/>
              </a:ext>
            </a:extLst>
          </p:cNvPr>
          <p:cNvSpPr>
            <a:spLocks noGrp="1"/>
          </p:cNvSpPr>
          <p:nvPr>
            <p:ph idx="1"/>
          </p:nvPr>
        </p:nvSpPr>
        <p:spPr>
          <a:xfrm>
            <a:off x="810350" y="1506979"/>
            <a:ext cx="7374862" cy="4943382"/>
          </a:xfrm>
        </p:spPr>
        <p:txBody>
          <a:bodyPr>
            <a:normAutofit/>
          </a:bodyPr>
          <a:lstStyle/>
          <a:p>
            <a:r>
              <a:rPr lang="en-US" dirty="0"/>
              <a:t>Not all problems </a:t>
            </a:r>
            <a:r>
              <a:rPr lang="en-US" dirty="0" smtClean="0"/>
              <a:t>require </a:t>
            </a:r>
            <a:r>
              <a:rPr lang="en-US" dirty="0"/>
              <a:t>RCA </a:t>
            </a:r>
          </a:p>
          <a:p>
            <a:r>
              <a:rPr lang="en-US" dirty="0" smtClean="0"/>
              <a:t>Considerations for determining RCA need:</a:t>
            </a:r>
            <a:endParaRPr lang="en-US" dirty="0"/>
          </a:p>
          <a:p>
            <a:pPr lvl="1"/>
            <a:r>
              <a:rPr lang="en-US" b="1" dirty="0"/>
              <a:t>Complexity of the </a:t>
            </a:r>
            <a:r>
              <a:rPr lang="en-US" b="1" dirty="0" smtClean="0"/>
              <a:t>problem – </a:t>
            </a:r>
            <a:r>
              <a:rPr lang="en-US" dirty="0"/>
              <a:t>the more complex a </a:t>
            </a:r>
            <a:r>
              <a:rPr lang="en-US" dirty="0" smtClean="0"/>
              <a:t>problem, </a:t>
            </a:r>
            <a:r>
              <a:rPr lang="en-US" dirty="0"/>
              <a:t>the greater the need to conduct RCA</a:t>
            </a:r>
          </a:p>
          <a:p>
            <a:pPr lvl="1"/>
            <a:r>
              <a:rPr lang="en-US" b="1" dirty="0"/>
              <a:t>Significance of the </a:t>
            </a:r>
            <a:r>
              <a:rPr lang="en-US" b="1" dirty="0" smtClean="0"/>
              <a:t>problem </a:t>
            </a:r>
            <a:r>
              <a:rPr lang="en-US" b="1" i="1" dirty="0" smtClean="0"/>
              <a:t>–</a:t>
            </a:r>
            <a:r>
              <a:rPr lang="en-US" dirty="0" smtClean="0"/>
              <a:t> </a:t>
            </a:r>
            <a:r>
              <a:rPr lang="en-US" dirty="0"/>
              <a:t>Problems with high stakes require mitigation that is grounded in rigorous analysis</a:t>
            </a:r>
          </a:p>
          <a:p>
            <a:pPr lvl="1"/>
            <a:r>
              <a:rPr lang="en-US" b="1" dirty="0"/>
              <a:t>Persistency of the </a:t>
            </a:r>
            <a:r>
              <a:rPr lang="en-US" b="1" dirty="0" smtClean="0"/>
              <a:t>problem </a:t>
            </a:r>
            <a:r>
              <a:rPr lang="en-US" b="1" i="1" dirty="0" smtClean="0"/>
              <a:t>– </a:t>
            </a:r>
            <a:r>
              <a:rPr lang="en-US" dirty="0"/>
              <a:t>Problems that persist despite ongoing mitigation activities require RCA</a:t>
            </a:r>
          </a:p>
          <a:p>
            <a:pPr lvl="1"/>
            <a:r>
              <a:rPr lang="en-US" b="1" dirty="0"/>
              <a:t>Existing policy </a:t>
            </a:r>
            <a:r>
              <a:rPr lang="en-US" b="1" dirty="0" smtClean="0"/>
              <a:t>requirements </a:t>
            </a:r>
            <a:r>
              <a:rPr lang="en-US" b="1" i="1" dirty="0" smtClean="0"/>
              <a:t>– </a:t>
            </a:r>
            <a:r>
              <a:rPr lang="en-US" dirty="0"/>
              <a:t>RCA may be required by policy or leadership guidance</a:t>
            </a:r>
          </a:p>
          <a:p>
            <a:endParaRPr lang="en-US" dirty="0"/>
          </a:p>
        </p:txBody>
      </p:sp>
      <p:pic>
        <p:nvPicPr>
          <p:cNvPr id="4" name="Picture 3">
            <a:extLst>
              <a:ext uri="{FF2B5EF4-FFF2-40B4-BE49-F238E27FC236}">
                <a16:creationId xmlns:a16="http://schemas.microsoft.com/office/drawing/2014/main" id="{DE8C2222-D344-42D9-8F6F-6BA03051D599}"/>
              </a:ext>
            </a:extLst>
          </p:cNvPr>
          <p:cNvPicPr>
            <a:picLocks noChangeAspect="1"/>
          </p:cNvPicPr>
          <p:nvPr/>
        </p:nvPicPr>
        <p:blipFill>
          <a:blip r:embed="rId2"/>
          <a:stretch>
            <a:fillRect/>
          </a:stretch>
        </p:blipFill>
        <p:spPr>
          <a:xfrm>
            <a:off x="8379844" y="1036481"/>
            <a:ext cx="3341980" cy="5149069"/>
          </a:xfrm>
          <a:prstGeom prst="rect">
            <a:avLst/>
          </a:prstGeom>
        </p:spPr>
      </p:pic>
    </p:spTree>
    <p:extLst>
      <p:ext uri="{BB962C8B-B14F-4D97-AF65-F5344CB8AC3E}">
        <p14:creationId xmlns:p14="http://schemas.microsoft.com/office/powerpoint/2010/main" val="294684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DEB9F-6E7C-4E51-8FF5-F8F17C45BE89}"/>
              </a:ext>
            </a:extLst>
          </p:cNvPr>
          <p:cNvSpPr>
            <a:spLocks noGrp="1"/>
          </p:cNvSpPr>
          <p:nvPr>
            <p:ph type="title"/>
          </p:nvPr>
        </p:nvSpPr>
        <p:spPr/>
        <p:txBody>
          <a:bodyPr/>
          <a:lstStyle/>
          <a:p>
            <a:r>
              <a:rPr lang="en-US" dirty="0"/>
              <a:t>Benefits of an Effective RCA</a:t>
            </a:r>
          </a:p>
        </p:txBody>
      </p:sp>
      <p:sp>
        <p:nvSpPr>
          <p:cNvPr id="3" name="Content Placeholder 2">
            <a:extLst>
              <a:ext uri="{FF2B5EF4-FFF2-40B4-BE49-F238E27FC236}">
                <a16:creationId xmlns:a16="http://schemas.microsoft.com/office/drawing/2014/main" id="{3559C7DB-0E51-43E6-9A2D-2586D1102C74}"/>
              </a:ext>
            </a:extLst>
          </p:cNvPr>
          <p:cNvSpPr>
            <a:spLocks noGrp="1"/>
          </p:cNvSpPr>
          <p:nvPr>
            <p:ph idx="1"/>
          </p:nvPr>
        </p:nvSpPr>
        <p:spPr>
          <a:xfrm>
            <a:off x="838199" y="1825625"/>
            <a:ext cx="10557295" cy="3702339"/>
          </a:xfrm>
        </p:spPr>
        <p:txBody>
          <a:bodyPr>
            <a:normAutofit/>
          </a:bodyPr>
          <a:lstStyle/>
          <a:p>
            <a:r>
              <a:rPr lang="en-US" dirty="0"/>
              <a:t>Facilitates a more comprehensive and systematic consideration of the problem</a:t>
            </a:r>
          </a:p>
          <a:p>
            <a:r>
              <a:rPr lang="en-US" dirty="0"/>
              <a:t>Ensures accurate root causes are identified so problems do not repeat</a:t>
            </a:r>
          </a:p>
          <a:p>
            <a:r>
              <a:rPr lang="en-US" dirty="0"/>
              <a:t>Encourages collaboration and a sense of ownership of the resulting solutions</a:t>
            </a:r>
          </a:p>
          <a:p>
            <a:r>
              <a:rPr lang="en-US" dirty="0"/>
              <a:t>Prevents blaming individuals and focuses on systemic reasons for failures </a:t>
            </a:r>
          </a:p>
          <a:p>
            <a:r>
              <a:rPr lang="en-US" dirty="0"/>
              <a:t>Leads to more informed </a:t>
            </a:r>
            <a:r>
              <a:rPr lang="en-US" dirty="0" smtClean="0"/>
              <a:t>decision making</a:t>
            </a:r>
            <a:endParaRPr lang="en-US" dirty="0"/>
          </a:p>
          <a:p>
            <a:r>
              <a:rPr lang="en-US" dirty="0"/>
              <a:t>Provides </a:t>
            </a:r>
            <a:r>
              <a:rPr lang="en-US" dirty="0" smtClean="0"/>
              <a:t>transparency, </a:t>
            </a:r>
            <a:r>
              <a:rPr lang="en-US" dirty="0"/>
              <a:t>increasing stakeholder buy-in for mitigation activities</a:t>
            </a:r>
          </a:p>
          <a:p>
            <a:endParaRPr lang="en-US" dirty="0"/>
          </a:p>
          <a:p>
            <a:endParaRPr lang="en-US" dirty="0"/>
          </a:p>
          <a:p>
            <a:endParaRPr lang="en-US" dirty="0"/>
          </a:p>
        </p:txBody>
      </p:sp>
      <p:sp>
        <p:nvSpPr>
          <p:cNvPr id="4" name="TextBox 3">
            <a:extLst>
              <a:ext uri="{FF2B5EF4-FFF2-40B4-BE49-F238E27FC236}">
                <a16:creationId xmlns:a16="http://schemas.microsoft.com/office/drawing/2014/main" id="{F7BE7063-BBA3-460B-B56C-7C3D9C895912}"/>
              </a:ext>
            </a:extLst>
          </p:cNvPr>
          <p:cNvSpPr txBox="1"/>
          <p:nvPr/>
        </p:nvSpPr>
        <p:spPr>
          <a:xfrm>
            <a:off x="838200" y="5223702"/>
            <a:ext cx="10515600" cy="646331"/>
          </a:xfrm>
          <a:prstGeom prst="rect">
            <a:avLst/>
          </a:prstGeom>
          <a:solidFill>
            <a:schemeClr val="accent4">
              <a:lumMod val="40000"/>
              <a:lumOff val="60000"/>
            </a:schemeClr>
          </a:solidFill>
        </p:spPr>
        <p:txBody>
          <a:bodyPr wrap="square" rtlCol="0">
            <a:spAutoFit/>
          </a:bodyPr>
          <a:lstStyle/>
          <a:p>
            <a:pPr algn="ctr"/>
            <a:r>
              <a:rPr lang="en-US" b="1" dirty="0">
                <a:solidFill>
                  <a:schemeClr val="bg1"/>
                </a:solidFill>
              </a:rPr>
              <a:t>RCA facilitates a methodical and systemic approach to examining a problem so that its sources are accurately identified</a:t>
            </a:r>
          </a:p>
        </p:txBody>
      </p:sp>
    </p:spTree>
    <p:extLst>
      <p:ext uri="{BB962C8B-B14F-4D97-AF65-F5344CB8AC3E}">
        <p14:creationId xmlns:p14="http://schemas.microsoft.com/office/powerpoint/2010/main" val="2913478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t>
            </a:r>
            <a:r>
              <a:rPr lang="en-US" dirty="0" smtClean="0"/>
              <a:t>Should </a:t>
            </a:r>
            <a:r>
              <a:rPr lang="en-US" dirty="0"/>
              <a:t>P</a:t>
            </a:r>
            <a:r>
              <a:rPr lang="en-US" dirty="0" smtClean="0"/>
              <a:t>articipate </a:t>
            </a:r>
            <a:r>
              <a:rPr lang="en-US" dirty="0"/>
              <a:t>in an RCA?</a:t>
            </a:r>
          </a:p>
        </p:txBody>
      </p:sp>
      <p:sp>
        <p:nvSpPr>
          <p:cNvPr id="3" name="Content Placeholder 2"/>
          <p:cNvSpPr>
            <a:spLocks noGrp="1"/>
          </p:cNvSpPr>
          <p:nvPr>
            <p:ph idx="1"/>
          </p:nvPr>
        </p:nvSpPr>
        <p:spPr>
          <a:xfrm>
            <a:off x="1103312" y="2052918"/>
            <a:ext cx="10266303" cy="4195481"/>
          </a:xfrm>
        </p:spPr>
        <p:txBody>
          <a:bodyPr/>
          <a:lstStyle/>
          <a:p>
            <a:r>
              <a:rPr lang="en-US" dirty="0"/>
              <a:t>Collaborative RCA efforts are more effective as they synthesize information and viewpoints from different stakeholders</a:t>
            </a:r>
          </a:p>
          <a:p>
            <a:r>
              <a:rPr lang="en-US" dirty="0"/>
              <a:t>RCA should be conducted by a team that is composed of all stakeholders related to the problem in hand</a:t>
            </a:r>
          </a:p>
          <a:p>
            <a:r>
              <a:rPr lang="en-US" dirty="0" smtClean="0"/>
              <a:t>RCA team should be led by someone </a:t>
            </a:r>
            <a:r>
              <a:rPr lang="en-US" dirty="0" smtClean="0"/>
              <a:t>who is knowledgeable </a:t>
            </a:r>
            <a:r>
              <a:rPr lang="en-US" dirty="0" smtClean="0"/>
              <a:t>in the RCA method used </a:t>
            </a:r>
            <a:endParaRPr lang="en-US" dirty="0"/>
          </a:p>
          <a:p>
            <a:r>
              <a:rPr lang="en-US" dirty="0" smtClean="0"/>
              <a:t>Additional </a:t>
            </a:r>
            <a:r>
              <a:rPr lang="en-US" dirty="0"/>
              <a:t>stakeholders </a:t>
            </a:r>
            <a:r>
              <a:rPr lang="en-US" dirty="0" smtClean="0"/>
              <a:t>can be added to the team or consulted when necessary for </a:t>
            </a:r>
            <a:r>
              <a:rPr lang="en-US" dirty="0"/>
              <a:t>targeted </a:t>
            </a:r>
            <a:r>
              <a:rPr lang="en-US" dirty="0" smtClean="0"/>
              <a:t>information</a:t>
            </a:r>
            <a:endParaRPr lang="en-US" dirty="0"/>
          </a:p>
        </p:txBody>
      </p:sp>
    </p:spTree>
    <p:extLst>
      <p:ext uri="{BB962C8B-B14F-4D97-AF65-F5344CB8AC3E}">
        <p14:creationId xmlns:p14="http://schemas.microsoft.com/office/powerpoint/2010/main" val="3356355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Plan for an RCA</a:t>
            </a:r>
          </a:p>
        </p:txBody>
      </p:sp>
      <p:sp>
        <p:nvSpPr>
          <p:cNvPr id="3" name="Content Placeholder 2"/>
          <p:cNvSpPr>
            <a:spLocks noGrp="1"/>
          </p:cNvSpPr>
          <p:nvPr>
            <p:ph idx="1"/>
          </p:nvPr>
        </p:nvSpPr>
        <p:spPr>
          <a:xfrm>
            <a:off x="646112" y="1853248"/>
            <a:ext cx="7290526" cy="4195481"/>
          </a:xfrm>
        </p:spPr>
        <p:txBody>
          <a:bodyPr>
            <a:normAutofit/>
          </a:bodyPr>
          <a:lstStyle/>
          <a:p>
            <a:r>
              <a:rPr lang="en-US" dirty="0"/>
              <a:t>Collect preliminary information about the problem</a:t>
            </a:r>
          </a:p>
          <a:p>
            <a:r>
              <a:rPr lang="en-US" dirty="0"/>
              <a:t>Scope the RCA effort based on problem complexity and operational considerations (e.g., time and resource availability)</a:t>
            </a:r>
          </a:p>
          <a:p>
            <a:r>
              <a:rPr lang="en-US" dirty="0"/>
              <a:t>Identify the RCA team and relevant stakeholders</a:t>
            </a:r>
          </a:p>
          <a:p>
            <a:r>
              <a:rPr lang="en-US" dirty="0"/>
              <a:t>Determine the schedule and resource requirements</a:t>
            </a:r>
          </a:p>
          <a:p>
            <a:r>
              <a:rPr lang="en-US" dirty="0"/>
              <a:t>Determine a communications strategy for disseminating results</a:t>
            </a:r>
          </a:p>
          <a:p>
            <a:r>
              <a:rPr lang="en-US" dirty="0"/>
              <a:t>Coordinate meeting logistics (e.g., meeting location and materials)</a:t>
            </a:r>
          </a:p>
          <a:p>
            <a:pPr lvl="1"/>
            <a:endParaRPr lang="en-US" dirty="0"/>
          </a:p>
        </p:txBody>
      </p:sp>
      <p:pic>
        <p:nvPicPr>
          <p:cNvPr id="5" name="Picture 4">
            <a:extLst>
              <a:ext uri="{FF2B5EF4-FFF2-40B4-BE49-F238E27FC236}">
                <a16:creationId xmlns:a16="http://schemas.microsoft.com/office/drawing/2014/main" id="{68ADDD25-7F3F-4B38-95F3-737E79D088CD}"/>
              </a:ext>
            </a:extLst>
          </p:cNvPr>
          <p:cNvPicPr>
            <a:picLocks noChangeAspect="1"/>
          </p:cNvPicPr>
          <p:nvPr/>
        </p:nvPicPr>
        <p:blipFill>
          <a:blip r:embed="rId2"/>
          <a:stretch>
            <a:fillRect/>
          </a:stretch>
        </p:blipFill>
        <p:spPr>
          <a:xfrm>
            <a:off x="7783356" y="2092494"/>
            <a:ext cx="4101161" cy="3109821"/>
          </a:xfrm>
          <a:prstGeom prst="rect">
            <a:avLst/>
          </a:prstGeom>
        </p:spPr>
      </p:pic>
    </p:spTree>
    <p:extLst>
      <p:ext uri="{BB962C8B-B14F-4D97-AF65-F5344CB8AC3E}">
        <p14:creationId xmlns:p14="http://schemas.microsoft.com/office/powerpoint/2010/main" val="18846907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695</TotalTime>
  <Words>794</Words>
  <Application>Microsoft Office PowerPoint</Application>
  <PresentationFormat>Widescreen</PresentationFormat>
  <Paragraphs>68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 3</vt:lpstr>
      <vt:lpstr>Ion</vt:lpstr>
      <vt:lpstr>Using Root Cause Analysis  in Aviation Security</vt:lpstr>
      <vt:lpstr>PowerPoint Presentation</vt:lpstr>
      <vt:lpstr>Agenda</vt:lpstr>
      <vt:lpstr>Challenges of Problem Solving in Aviation Security</vt:lpstr>
      <vt:lpstr>What is Root Cause Analysis (RCA)?</vt:lpstr>
      <vt:lpstr>When to Conduct RCA</vt:lpstr>
      <vt:lpstr>Benefits of an Effective RCA</vt:lpstr>
      <vt:lpstr>Who Should Participate in an RCA?</vt:lpstr>
      <vt:lpstr>How to Plan for an RCA</vt:lpstr>
      <vt:lpstr>Best Practices for an Effective RCA</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McGee, Sibel</dc:creator>
  <cp:lastModifiedBy>Anna Hamilton</cp:lastModifiedBy>
  <cp:revision>60</cp:revision>
  <dcterms:created xsi:type="dcterms:W3CDTF">2020-10-02T17:35:41Z</dcterms:created>
  <dcterms:modified xsi:type="dcterms:W3CDTF">2021-01-27T13:24:30Z</dcterms:modified>
</cp:coreProperties>
</file>